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74" r:id="rId2"/>
    <p:sldId id="373" r:id="rId3"/>
    <p:sldId id="372" r:id="rId4"/>
    <p:sldId id="369" r:id="rId5"/>
    <p:sldId id="370" r:id="rId6"/>
    <p:sldId id="357" r:id="rId7"/>
    <p:sldId id="360" r:id="rId8"/>
    <p:sldId id="362" r:id="rId9"/>
    <p:sldId id="363" r:id="rId10"/>
    <p:sldId id="354" r:id="rId11"/>
    <p:sldId id="364" r:id="rId12"/>
    <p:sldId id="365" r:id="rId13"/>
    <p:sldId id="353" r:id="rId14"/>
    <p:sldId id="366" r:id="rId15"/>
    <p:sldId id="367" r:id="rId16"/>
    <p:sldId id="368" r:id="rId17"/>
    <p:sldId id="375" r:id="rId18"/>
    <p:sldId id="376" r:id="rId19"/>
    <p:sldId id="352" r:id="rId20"/>
    <p:sldId id="264" r:id="rId21"/>
    <p:sldId id="306" r:id="rId22"/>
    <p:sldId id="355" r:id="rId23"/>
    <p:sldId id="356" r:id="rId24"/>
    <p:sldId id="358" r:id="rId25"/>
    <p:sldId id="359" r:id="rId26"/>
    <p:sldId id="265" r:id="rId27"/>
    <p:sldId id="266" r:id="rId2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l" initials="D" lastIdx="1" clrIdx="0">
    <p:extLst>
      <p:ext uri="{19B8F6BF-5375-455C-9EA6-DF929625EA0E}">
        <p15:presenceInfo xmlns:p15="http://schemas.microsoft.com/office/powerpoint/2012/main" userId="Dani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22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http://991534A3C7251C9405CF94537ACCF30B.dms.sberbank.ru/991534A3C7251C9405CF94537ACCF30B-D440A21A956D124775E2C7E5463C2229-C73549E33849F65743C4A3DECCF72617/1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A93545-8CFA-4E3B-9416-427DD33B9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ED956AF-7D7F-4DD0-9EF1-FFEA1D8CBD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A36C968-2BE1-4A25-803B-101EE206F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65289-4933-490D-BA7E-D0AF30DDDAC7}" type="datetimeFigureOut">
              <a:rPr lang="ru-RU" smtClean="0"/>
              <a:t>27.05.2024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CDE1205-8A02-4D29-BA5B-C6567F24D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9F2497-6450-4E4B-B036-802F10FF7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07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32E574-B822-4A0A-9FE1-EB03440DF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99E3920-EED5-41D2-8AE2-8EEEC9B157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71ADE7-B4E3-4C17-89BD-38AF6CE2B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65289-4933-490D-BA7E-D0AF30DDDAC7}" type="datetimeFigureOut">
              <a:rPr lang="ru-RU" smtClean="0"/>
              <a:t>27.05.2024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61AE69-BE83-409D-805A-CE6C36074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79D660-001E-4085-9F6D-93029ABE4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576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5B9D242-8EBC-412F-9C2B-3A09E3D4B2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280CF06-B5DC-4104-BA04-0653291B96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34C877-8460-4DAA-B2C5-F2D2F8A86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65289-4933-490D-BA7E-D0AF30DDDAC7}" type="datetimeFigureOut">
              <a:rPr lang="ru-RU" smtClean="0"/>
              <a:t>27.05.2024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057AD1-30E2-42BD-82F1-3818973B7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675A0A-9F62-4DA2-BA38-08E12840D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3494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13_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5" name="Номер слайда 5"/>
          <p:cNvSpPr>
            <a:spLocks noAdjustHandles="1"/>
          </p:cNvSpPr>
          <p:nvPr userDrawn="1"/>
        </p:nvSpPr>
        <p:spPr bwMode="auto">
          <a:xfrm>
            <a:off x="921036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 b="0" i="0">
                <a:solidFill>
                  <a:schemeClr val="tx1">
                    <a:tint val="75000"/>
                  </a:schemeClr>
                </a:solidFill>
                <a:latin typeface="SB Sans Display Regular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5FE8ADF-25A3-4B39-A1EB-43B990C73963}" type="slidenum">
              <a:rPr lang="ru-RU" b="0" i="0">
                <a:solidFill>
                  <a:schemeClr val="bg1"/>
                </a:solidFill>
                <a:latin typeface="SB Sans Display Light"/>
                <a:cs typeface="SB Sans Display Light"/>
              </a:rPr>
              <a:t>‹#›</a:t>
            </a:fld>
            <a:endParaRPr lang="ru-RU" b="0" i="0">
              <a:solidFill>
                <a:schemeClr val="bg1"/>
              </a:solidFill>
              <a:latin typeface="SB Sans Display Light"/>
              <a:cs typeface="SB Sans Display Light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 bwMode="auto">
          <a:xfrm>
            <a:off x="625703" y="365291"/>
            <a:ext cx="10728324" cy="1325563"/>
          </a:xfrm>
          <a:prstGeom prst="rect">
            <a:avLst/>
          </a:prstGeom>
        </p:spPr>
        <p:txBody>
          <a:bodyPr/>
          <a:lstStyle>
            <a:lvl1pPr algn="l">
              <a:defRPr sz="4400" b="0" i="0">
                <a:solidFill>
                  <a:schemeClr val="tx1"/>
                </a:solidFill>
                <a:latin typeface="SB Sans Display Light"/>
                <a:cs typeface="SB Sans Display Light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ru-RU"/>
          </a:p>
        </p:txBody>
      </p:sp>
      <p:pic>
        <p:nvPicPr>
          <p:cNvPr id="16" name="Рисунок 15" descr="http://991534A3C7251C9405CF94537ACCF30B.dms.sberbank.ru/991534A3C7251C9405CF94537ACCF30B-D440A21A956D124775E2C7E5463C2229-C73549E33849F65743C4A3DECCF7261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7" name="Рисунок 16" descr="http://991534A3C7251C9405CF94537ACCF30B.dms.sberbank.ru/991534A3C7251C9405CF94537ACCF30B-D440A21A956D124775E2C7E5463C2229-C73549E33849F65743C4A3DECCF7261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8" name="Рисунок 17" descr="http://991534A3C7251C9405CF94537ACCF30B.dms.sberbank.ru/991534A3C7251C9405CF94537ACCF30B-D440A21A956D124775E2C7E5463C2229-C73549E33849F65743C4A3DECCF72617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13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62A5CA-8F95-4D6D-90BF-1BD18F755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59BD3D-AC16-4404-865A-A20E99C52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6C1AC2-FF41-4295-871B-626A1C470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65289-4933-490D-BA7E-D0AF30DDDAC7}" type="datetimeFigureOut">
              <a:rPr lang="ru-RU" smtClean="0"/>
              <a:t>27.05.2024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CA46DC-8D81-4027-B886-BF5D033F1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344180-A400-42E1-95D1-675EA29A0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154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A114DF-CD2D-4EDB-9C5D-BD179CBF4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587DFA2-6ED6-4DC3-B772-31D3147D0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E14689-2F37-4DAF-BF23-B472CE691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65289-4933-490D-BA7E-D0AF30DDDAC7}" type="datetimeFigureOut">
              <a:rPr lang="ru-RU" smtClean="0"/>
              <a:t>27.05.2024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EE34A0-FF27-4784-AFFA-85FB7A4B1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080234-8CA4-42CC-B518-00281CC4D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3557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99AC4E-B14A-4700-B05D-570BD83C8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DA8A80-C36C-465A-A6C0-79D1202CC9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A6EDA64-5D50-40F8-937B-82464337F0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FF63554-7299-40DD-9ECC-350F335C9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65289-4933-490D-BA7E-D0AF30DDDAC7}" type="datetimeFigureOut">
              <a:rPr lang="ru-RU" smtClean="0"/>
              <a:t>27.05.2024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F0B1AB9-ACAB-41BB-8916-FFC6A7A4C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3EED15-3729-4790-BDC6-90DC822E3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2471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FBB4D9-4818-4C9E-960F-D54FD40AB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4E9608D-906D-485A-A61B-9C9163C47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C0F96EE-40B1-42B2-8BCD-923BC5FE67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F834FE7-F16A-4F84-ADA1-4DB76E4004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601D211-6CBF-4EC1-963C-759D5BC75A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6EEA1AD-00C2-460F-A0E7-620D388A6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65289-4933-490D-BA7E-D0AF30DDDAC7}" type="datetimeFigureOut">
              <a:rPr lang="ru-RU" smtClean="0"/>
              <a:t>27.05.2024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5136CB1-6EB2-4431-AA7E-6171C05E7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2517787-9052-4465-A593-E9C96F543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070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65DC99-4C67-4400-BDB5-D624FB3E6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1C71F16-A6BB-48A3-9E3D-908724CE9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65289-4933-490D-BA7E-D0AF30DDDAC7}" type="datetimeFigureOut">
              <a:rPr lang="ru-RU" smtClean="0"/>
              <a:t>27.05.2024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DAE017D-96D8-4F5A-9F87-28F17F0E6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8ABC37D-C5B1-4CEF-A168-03C9FF875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6121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F881595-4602-40B1-9E3E-1EE0570A2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65289-4933-490D-BA7E-D0AF30DDDAC7}" type="datetimeFigureOut">
              <a:rPr lang="ru-RU" smtClean="0"/>
              <a:t>27.05.2024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23BA1C0-F41F-427B-811B-1CBCBEE9B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964D3A7-C4AC-4D71-9E12-8B6EB62BA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1311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DED8AF-F458-4B5C-B812-AFB352082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95009C-A09C-49CE-AB56-7D35548A1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CACF023-765B-4F7A-96FE-CA1B44D80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FA8A6D3-51AE-43F5-968B-B60E6ED5B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65289-4933-490D-BA7E-D0AF30DDDAC7}" type="datetimeFigureOut">
              <a:rPr lang="ru-RU" smtClean="0"/>
              <a:t>27.05.2024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EADF84C-348B-40AA-8175-ABC69B174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CEE0EBC-7DC8-42BD-B144-4FDA11C6E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557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97385A-0FF9-4325-A141-ED0006867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200AF14-84D7-41E6-B802-5306B78231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9F9526-CD67-48F9-9593-94C563B529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F759F17-B413-4FDF-B0DB-5770846C3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65289-4933-490D-BA7E-D0AF30DDDAC7}" type="datetimeFigureOut">
              <a:rPr lang="ru-RU" smtClean="0"/>
              <a:t>27.05.2024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352FE4F-A962-42A2-9152-CF0597F58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BA19724-15EB-4DF1-A873-E233C6F8F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1394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26BFEE-FDBE-44B7-82FF-2D875F430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3439B6D-5868-4234-9367-12220F76A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62E113F-37A6-44C1-B664-9F87D9390C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65289-4933-490D-BA7E-D0AF30DDDAC7}" type="datetimeFigureOut">
              <a:rPr lang="ru-RU" smtClean="0"/>
              <a:t>27.05.2024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171A54-B283-43E9-A34D-114E7A1A9F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14D3F9-1565-406C-AAC0-6BBB3EE293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735B0F-8C58-4DB9-9B2E-BF312EBDA3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25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D94545D4-FC5B-40CA-B071-18AB5F26D7FA}"/>
              </a:ext>
            </a:extLst>
          </p:cNvPr>
          <p:cNvSpPr txBox="1">
            <a:spLocks/>
          </p:cNvSpPr>
          <p:nvPr/>
        </p:nvSpPr>
        <p:spPr bwMode="auto">
          <a:xfrm>
            <a:off x="1337569" y="2299316"/>
            <a:ext cx="9144000" cy="28463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Онлайн-платформа с алгоритмическими задачами по программированию</a:t>
            </a:r>
            <a:br>
              <a:rPr lang="ru-RU" altLang="ru-RU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«</a:t>
            </a:r>
            <a:r>
              <a:rPr lang="en-US" altLang="ru-RU" dirty="0" err="1">
                <a:solidFill>
                  <a:srgbClr val="080808"/>
                </a:solidFill>
                <a:latin typeface="JetBrains Mono"/>
              </a:rPr>
              <a:t>SupremeCode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»</a:t>
            </a:r>
            <a:endParaRPr lang="ru-RU" altLang="ru-RU" sz="7200" dirty="0"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F8F418-31D6-4E0B-9637-3BF012598D98}"/>
              </a:ext>
            </a:extLst>
          </p:cNvPr>
          <p:cNvSpPr txBox="1"/>
          <p:nvPr/>
        </p:nvSpPr>
        <p:spPr>
          <a:xfrm>
            <a:off x="3355758" y="363983"/>
            <a:ext cx="51135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МИНИСТЕРСТВО НАУКИ И ВЫСШЕГО ОБРАЗОВАНИЯ РОССИЙСКОЙ ФЕДЕРАЦИИ ФЕДЕРАЛЬНОЕ ГОСУДАРСТВЕННОЕ БЮДЖЕТНОЕ ОБРАЗОВАТЕЛЬНОЕ УЧРЕЖДЕНИЕ ВЫСШЕГО ОБРАЗОВАНИЯ «ДОНСКОЙ ГОСУДАРСТВЕННЫЙ ТЕХНИЧЕСКИЙ УНИВЕРСИТЕТ» (ДГТУ)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DA77F0-661F-4E6A-AE1A-188CF8D97CB3}"/>
              </a:ext>
            </a:extLst>
          </p:cNvPr>
          <p:cNvSpPr txBox="1"/>
          <p:nvPr/>
        </p:nvSpPr>
        <p:spPr>
          <a:xfrm>
            <a:off x="266329" y="5332184"/>
            <a:ext cx="4643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Студент группы: ВПР43 </a:t>
            </a:r>
          </a:p>
          <a:p>
            <a:r>
              <a:rPr lang="ru-RU" dirty="0" err="1"/>
              <a:t>Голосуев</a:t>
            </a:r>
            <a:r>
              <a:rPr lang="ru-RU" dirty="0"/>
              <a:t> Д.В. </a:t>
            </a:r>
            <a:endParaRPr lang="en-US" dirty="0"/>
          </a:p>
          <a:p>
            <a:r>
              <a:rPr lang="ru-RU" dirty="0"/>
              <a:t>Руководитель работы: </a:t>
            </a:r>
          </a:p>
          <a:p>
            <a:r>
              <a:rPr lang="ru-RU" dirty="0"/>
              <a:t>Долгов В.В.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7C7C15-8F51-43E9-98A3-EC03DBA98A77}"/>
              </a:ext>
            </a:extLst>
          </p:cNvPr>
          <p:cNvSpPr txBox="1"/>
          <p:nvPr/>
        </p:nvSpPr>
        <p:spPr>
          <a:xfrm>
            <a:off x="9392575" y="5886182"/>
            <a:ext cx="2533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/>
              <a:t>Ростов</a:t>
            </a:r>
            <a:r>
              <a:rPr lang="ru-RU" dirty="0"/>
              <a:t>-на-Дону</a:t>
            </a:r>
          </a:p>
          <a:p>
            <a:pPr algn="ctr"/>
            <a:r>
              <a:rPr lang="ru-RU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4005834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9C5E3-DBA5-43FB-9929-6E12E9C94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056" y="67305"/>
            <a:ext cx="10728324" cy="1325563"/>
          </a:xfrm>
        </p:spPr>
        <p:txBody>
          <a:bodyPr/>
          <a:lstStyle/>
          <a:p>
            <a:r>
              <a:rPr lang="ru-RU" dirty="0"/>
              <a:t>База данных очень простая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D3F086-25B5-443D-968F-E2AE12FD5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1556792"/>
            <a:ext cx="4824536" cy="45805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4FC2EE-079B-498C-947E-3067D7DAA96A}"/>
              </a:ext>
            </a:extLst>
          </p:cNvPr>
          <p:cNvSpPr txBox="1"/>
          <p:nvPr/>
        </p:nvSpPr>
        <p:spPr>
          <a:xfrm>
            <a:off x="6960096" y="1556792"/>
            <a:ext cx="43204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Таблица </a:t>
            </a:r>
            <a:r>
              <a:rPr lang="en-US" dirty="0"/>
              <a:t>solution </a:t>
            </a:r>
            <a:r>
              <a:rPr lang="ru-RU" dirty="0"/>
              <a:t>содержит решения отправленные пользователями. </a:t>
            </a:r>
          </a:p>
          <a:p>
            <a:endParaRPr lang="ru-RU" dirty="0"/>
          </a:p>
          <a:p>
            <a:r>
              <a:rPr lang="ru-RU" dirty="0"/>
              <a:t>Таблица </a:t>
            </a:r>
            <a:r>
              <a:rPr lang="en-US" dirty="0" err="1"/>
              <a:t>solution_result</a:t>
            </a:r>
            <a:r>
              <a:rPr lang="en-US" dirty="0"/>
              <a:t> </a:t>
            </a:r>
            <a:r>
              <a:rPr lang="ru-RU" dirty="0"/>
              <a:t>содержит результаты тестирования решений.</a:t>
            </a:r>
          </a:p>
          <a:p>
            <a:r>
              <a:rPr lang="ru-RU" dirty="0"/>
              <a:t> </a:t>
            </a:r>
          </a:p>
          <a:p>
            <a:r>
              <a:rPr lang="ru-RU" dirty="0"/>
              <a:t>Связь 1:1</a:t>
            </a:r>
          </a:p>
        </p:txBody>
      </p:sp>
    </p:spTree>
    <p:extLst>
      <p:ext uri="{BB962C8B-B14F-4D97-AF65-F5344CB8AC3E}">
        <p14:creationId xmlns:p14="http://schemas.microsoft.com/office/powerpoint/2010/main" val="609716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9C5E3-DBA5-43FB-9929-6E12E9C94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056" y="67305"/>
            <a:ext cx="10728324" cy="1325563"/>
          </a:xfrm>
        </p:spPr>
        <p:txBody>
          <a:bodyPr/>
          <a:lstStyle/>
          <a:p>
            <a:r>
              <a:rPr lang="ru-RU" dirty="0"/>
              <a:t>Пример </a:t>
            </a:r>
            <a:r>
              <a:rPr lang="en-US" dirty="0"/>
              <a:t>junit.xml</a:t>
            </a:r>
            <a:endParaRPr lang="ru-RU" dirty="0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831A2355-4403-4EF0-811A-DBB484412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06" y="3140968"/>
            <a:ext cx="7560840" cy="20313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400" b="1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Javascript</a:t>
            </a:r>
            <a:endParaRPr kumimoji="0" lang="en-US" altLang="ru-RU" sz="1400" b="1" i="1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&lt;?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xml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version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="1.0"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encoding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="UTF-8"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?&gt;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testsuites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jest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tests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tests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="1"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failures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errors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="0.193"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&lt;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testsuite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undefined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errors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failures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skipped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timestamp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="2024-02-02T17:16:07"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="0.162"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tests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="1"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&lt;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testcase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classname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adds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1 + 2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to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equal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3"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adds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1 + 2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to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equal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3"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="0.002"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&lt;/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testcase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&lt;/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testsuite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&lt;/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testsuites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A984E38-577B-4EF8-97BD-2332D3003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336" y="1120765"/>
            <a:ext cx="7619394" cy="18158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400" b="1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Java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&lt;?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xml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version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="1.0"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encoding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="UTF-8"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?&gt;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testsuite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net.danil.TwoSumTest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="0.05"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tests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="4"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errors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skipped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failures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&lt;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testcase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simpleTest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classname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net.danil.TwoSumTest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="0.029"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&lt;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testcase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calcTest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classname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net.danil.TwoSumTest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="0.001"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&lt;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testcase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randomTest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classname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net.danil.TwoSumTest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="0.003"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&lt;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testcase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failTest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classname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net.danil.TwoSumTest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="0.003"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&lt;/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testsuite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45A6EB-EEAD-4B4F-A7DC-8AA53D3F8653}"/>
              </a:ext>
            </a:extLst>
          </p:cNvPr>
          <p:cNvSpPr txBox="1"/>
          <p:nvPr/>
        </p:nvSpPr>
        <p:spPr>
          <a:xfrm>
            <a:off x="8616280" y="1484784"/>
            <a:ext cx="3312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Результаты тестов похожи, но отличаются.</a:t>
            </a:r>
          </a:p>
          <a:p>
            <a:endParaRPr lang="ru-RU" dirty="0"/>
          </a:p>
          <a:p>
            <a:r>
              <a:rPr lang="ru-RU" dirty="0"/>
              <a:t>Для </a:t>
            </a:r>
            <a:r>
              <a:rPr lang="ru-RU" dirty="0" err="1"/>
              <a:t>парсинга</a:t>
            </a:r>
            <a:r>
              <a:rPr lang="ru-RU" dirty="0"/>
              <a:t> использовал схему </a:t>
            </a:r>
            <a:r>
              <a:rPr lang="en-US" dirty="0"/>
              <a:t>jenkins-junit</a:t>
            </a:r>
            <a:r>
              <a:rPr lang="en-US"/>
              <a:t>.xsd</a:t>
            </a:r>
            <a:r>
              <a:rPr lang="ru-RU"/>
              <a:t>, </a:t>
            </a:r>
            <a:r>
              <a:rPr lang="ru-RU" dirty="0"/>
              <a:t>найденную в репозитории </a:t>
            </a:r>
            <a:r>
              <a:rPr lang="en-US" dirty="0"/>
              <a:t>junit5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892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9C5E3-DBA5-43FB-9929-6E12E9C94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90" y="-243408"/>
            <a:ext cx="10728324" cy="1325563"/>
          </a:xfrm>
        </p:spPr>
        <p:txBody>
          <a:bodyPr/>
          <a:lstStyle/>
          <a:p>
            <a:r>
              <a:rPr lang="ru-RU" dirty="0"/>
              <a:t>Как добавить новый язык?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E5E331-E556-436C-B5BF-F2F2694BF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196752"/>
            <a:ext cx="6768752" cy="51638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4E09CA-4ED9-4F18-92B6-9A2805F47467}"/>
              </a:ext>
            </a:extLst>
          </p:cNvPr>
          <p:cNvSpPr txBox="1"/>
          <p:nvPr/>
        </p:nvSpPr>
        <p:spPr>
          <a:xfrm>
            <a:off x="7884340" y="980728"/>
            <a:ext cx="36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Указать путь к файлу с решением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Указать название образа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Указать путь к файлу с отчетом тестирования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Реализовать метод по извлечению данных из отчета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5494EB-9736-4F2B-8741-78486967C2DF}"/>
              </a:ext>
            </a:extLst>
          </p:cNvPr>
          <p:cNvSpPr txBox="1"/>
          <p:nvPr/>
        </p:nvSpPr>
        <p:spPr>
          <a:xfrm>
            <a:off x="7932323" y="3573016"/>
            <a:ext cx="38765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 также...</a:t>
            </a:r>
          </a:p>
          <a:p>
            <a:r>
              <a:rPr lang="ru-RU" dirty="0"/>
              <a:t>Соберите образ содержащий: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Runtime </a:t>
            </a:r>
            <a:r>
              <a:rPr lang="ru-RU" dirty="0"/>
              <a:t>вашего языка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Тестовый фреймворк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Адаптер для формирования отчетов в формате </a:t>
            </a:r>
            <a:r>
              <a:rPr lang="en-US" dirty="0"/>
              <a:t>junit.xml</a:t>
            </a:r>
            <a:endParaRPr lang="ru-RU" dirty="0"/>
          </a:p>
          <a:p>
            <a:r>
              <a:rPr lang="ru-RU" dirty="0"/>
              <a:t>Требуется, чтобы контейнеры данного образа: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Запускались быстро*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Не требовали интернета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2869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91344" y="285978"/>
            <a:ext cx="12169352" cy="1206534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Как хранятся задачи</a:t>
            </a:r>
            <a:endParaRPr lang="ru-RU" sz="16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7F7720-8979-4910-B08C-6B20AE8EC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268760"/>
            <a:ext cx="3375769" cy="482453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B6352F-DC21-4965-89EE-BD516AC3D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24" y="1268760"/>
            <a:ext cx="3982006" cy="695422"/>
          </a:xfrm>
          <a:prstGeom prst="rect">
            <a:avLst/>
          </a:prstGeom>
        </p:spPr>
      </p:pic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1EC237CF-96E1-49B5-AC21-90A27F940620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3503712" y="1522463"/>
            <a:ext cx="2808312" cy="940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32DA8ED-A5A1-4B1E-ACDC-7F110CF476B8}"/>
              </a:ext>
            </a:extLst>
          </p:cNvPr>
          <p:cNvSpPr txBox="1"/>
          <p:nvPr/>
        </p:nvSpPr>
        <p:spPr>
          <a:xfrm>
            <a:off x="6263686" y="889245"/>
            <a:ext cx="465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Это отдельный репозиторий с контентом</a:t>
            </a: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13B9B8A6-EA0B-47F4-8F7E-25F7173003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3503712" y="2240782"/>
            <a:ext cx="2895128" cy="1921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60908C9-CFBA-4F61-8D99-E13624F23B1E}"/>
              </a:ext>
            </a:extLst>
          </p:cNvPr>
          <p:cNvSpPr txBox="1"/>
          <p:nvPr/>
        </p:nvSpPr>
        <p:spPr>
          <a:xfrm>
            <a:off x="6398840" y="2109785"/>
            <a:ext cx="3375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Папка с контентом платформы. Пока тут только задачки.</a:t>
            </a: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F385663D-E328-48EF-BA63-55B43FB85EFF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3503712" y="3192836"/>
            <a:ext cx="2952328" cy="797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9CFB201-15CF-441F-AFA2-308469FC83B7}"/>
              </a:ext>
            </a:extLst>
          </p:cNvPr>
          <p:cNvSpPr txBox="1"/>
          <p:nvPr/>
        </p:nvSpPr>
        <p:spPr>
          <a:xfrm>
            <a:off x="6456040" y="3087886"/>
            <a:ext cx="4536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Схемы для валидации файлов </a:t>
            </a:r>
            <a:r>
              <a:rPr lang="en-US" dirty="0" err="1"/>
              <a:t>manifest.yaml</a:t>
            </a:r>
            <a:endParaRPr lang="ru-RU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14AFC7-1896-4CA8-B416-739D0E60DC01}"/>
              </a:ext>
            </a:extLst>
          </p:cNvPr>
          <p:cNvSpPr txBox="1"/>
          <p:nvPr/>
        </p:nvSpPr>
        <p:spPr>
          <a:xfrm>
            <a:off x="6456040" y="4052577"/>
            <a:ext cx="4389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Шаблон для создания задачки </a:t>
            </a:r>
            <a:r>
              <a:rPr lang="ru-RU" dirty="0" err="1"/>
              <a:t>копипастой</a:t>
            </a:r>
            <a:endParaRPr lang="ru-RU" dirty="0"/>
          </a:p>
        </p:txBody>
      </p: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803FE060-14AD-4112-94BB-17F89795D19E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3503712" y="4237243"/>
            <a:ext cx="29523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576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91344" y="99238"/>
            <a:ext cx="12169352" cy="635857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Как выглядит </a:t>
            </a:r>
            <a:r>
              <a:rPr lang="en-US" sz="4000" dirty="0" err="1">
                <a:solidFill>
                  <a:srgbClr val="333F48"/>
                </a:solidFill>
              </a:rPr>
              <a:t>manifest.yaml</a:t>
            </a:r>
            <a:r>
              <a:rPr lang="en-US" sz="4000" dirty="0">
                <a:solidFill>
                  <a:srgbClr val="333F48"/>
                </a:solidFill>
              </a:rPr>
              <a:t> </a:t>
            </a:r>
            <a:endParaRPr lang="ru-RU" sz="16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58715E7-7FB9-426E-A957-572772BCC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604" y="854587"/>
            <a:ext cx="3543795" cy="500132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8F1FFE-2382-45ED-96A7-C8097F36C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579333"/>
            <a:ext cx="5182323" cy="42106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45BD48-B418-4EE0-B668-3C5375363310}"/>
              </a:ext>
            </a:extLst>
          </p:cNvPr>
          <p:cNvSpPr txBox="1"/>
          <p:nvPr/>
        </p:nvSpPr>
        <p:spPr>
          <a:xfrm>
            <a:off x="191344" y="1090509"/>
            <a:ext cx="374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manifest.yaml</a:t>
            </a:r>
            <a:r>
              <a:rPr lang="en-US" dirty="0"/>
              <a:t> </a:t>
            </a:r>
            <a:r>
              <a:rPr lang="ru-RU" dirty="0"/>
              <a:t>для задачи </a:t>
            </a:r>
            <a:r>
              <a:rPr lang="en-US" dirty="0"/>
              <a:t>“Two sum”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08CC5E-8320-4A66-856A-7B325562D9E4}"/>
              </a:ext>
            </a:extLst>
          </p:cNvPr>
          <p:cNvSpPr txBox="1"/>
          <p:nvPr/>
        </p:nvSpPr>
        <p:spPr>
          <a:xfrm>
            <a:off x="8033028" y="404832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problem.schema.json</a:t>
            </a:r>
            <a:endParaRPr lang="ru-RU" dirty="0"/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06205712-F506-45EA-9E9F-BB53F9C20B9C}"/>
              </a:ext>
            </a:extLst>
          </p:cNvPr>
          <p:cNvCxnSpPr>
            <a:cxnSpLocks/>
          </p:cNvCxnSpPr>
          <p:nvPr/>
        </p:nvCxnSpPr>
        <p:spPr>
          <a:xfrm flipV="1">
            <a:off x="5661699" y="774164"/>
            <a:ext cx="2378517" cy="9266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25D6B59-FA84-4472-851F-8AD9A8FE2947}"/>
              </a:ext>
            </a:extLst>
          </p:cNvPr>
          <p:cNvSpPr txBox="1"/>
          <p:nvPr/>
        </p:nvSpPr>
        <p:spPr>
          <a:xfrm>
            <a:off x="5447928" y="813510"/>
            <a:ext cx="2804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Подсказка </a:t>
            </a:r>
            <a:r>
              <a:rPr lang="en-US" dirty="0"/>
              <a:t>Idea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</a:t>
            </a:r>
            <a:r>
              <a:rPr lang="ru-RU" dirty="0"/>
              <a:t>для валидации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C5FA1B-A86F-42FF-AA3D-636C00372C88}"/>
              </a:ext>
            </a:extLst>
          </p:cNvPr>
          <p:cNvSpPr txBox="1"/>
          <p:nvPr/>
        </p:nvSpPr>
        <p:spPr>
          <a:xfrm>
            <a:off x="6115741" y="3935721"/>
            <a:ext cx="1506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Работает </a:t>
            </a:r>
            <a:endParaRPr lang="en-US" dirty="0"/>
          </a:p>
          <a:p>
            <a:r>
              <a:rPr lang="en-US" dirty="0"/>
              <a:t>autocomplete</a:t>
            </a:r>
            <a:endParaRPr lang="ru-RU" dirty="0"/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25A6A880-1AA6-4B99-AB37-CAF5DD6F03BC}"/>
              </a:ext>
            </a:extLst>
          </p:cNvPr>
          <p:cNvCxnSpPr>
            <a:cxnSpLocks/>
          </p:cNvCxnSpPr>
          <p:nvPr/>
        </p:nvCxnSpPr>
        <p:spPr>
          <a:xfrm flipV="1">
            <a:off x="4043397" y="4582052"/>
            <a:ext cx="4209119" cy="1289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8DC3F85-073C-4A74-9372-B99ACF6098A3}"/>
              </a:ext>
            </a:extLst>
          </p:cNvPr>
          <p:cNvSpPr txBox="1"/>
          <p:nvPr/>
        </p:nvSpPr>
        <p:spPr>
          <a:xfrm>
            <a:off x="623392" y="6237312"/>
            <a:ext cx="10009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Валидация файлов </a:t>
            </a:r>
            <a:r>
              <a:rPr lang="en-US" dirty="0" err="1"/>
              <a:t>manifest.yaml</a:t>
            </a:r>
            <a:r>
              <a:rPr lang="en-US" dirty="0"/>
              <a:t> </a:t>
            </a:r>
            <a:r>
              <a:rPr lang="ru-RU" dirty="0"/>
              <a:t>через </a:t>
            </a:r>
            <a:r>
              <a:rPr lang="en-US" dirty="0"/>
              <a:t>json-schema </a:t>
            </a:r>
            <a:r>
              <a:rPr lang="ru-RU" dirty="0"/>
              <a:t>позволяет избежать ввода ошибочных данных*</a:t>
            </a:r>
          </a:p>
        </p:txBody>
      </p:sp>
    </p:spTree>
    <p:extLst>
      <p:ext uri="{BB962C8B-B14F-4D97-AF65-F5344CB8AC3E}">
        <p14:creationId xmlns:p14="http://schemas.microsoft.com/office/powerpoint/2010/main" val="2777366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91344" y="99238"/>
            <a:ext cx="12169352" cy="1206534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Как выглядит реализация задачи на языке?</a:t>
            </a:r>
            <a:endParaRPr lang="ru-RU" sz="16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4F54A-A10A-4E46-B1C5-22029A992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124744"/>
            <a:ext cx="3620973" cy="4608512"/>
          </a:xfrm>
          <a:prstGeom prst="rect">
            <a:avLst/>
          </a:prstGeom>
        </p:spPr>
      </p:pic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18CF40C6-786B-4D29-AD9A-B4C75910BE66}"/>
              </a:ext>
            </a:extLst>
          </p:cNvPr>
          <p:cNvCxnSpPr>
            <a:cxnSpLocks/>
          </p:cNvCxnSpPr>
          <p:nvPr/>
        </p:nvCxnSpPr>
        <p:spPr>
          <a:xfrm flipH="1" flipV="1">
            <a:off x="4079776" y="3573017"/>
            <a:ext cx="2304256" cy="2160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089E045D-7AC8-4032-962B-A2BD78663B53}"/>
              </a:ext>
            </a:extLst>
          </p:cNvPr>
          <p:cNvCxnSpPr>
            <a:cxnSpLocks/>
          </p:cNvCxnSpPr>
          <p:nvPr/>
        </p:nvCxnSpPr>
        <p:spPr>
          <a:xfrm flipH="1">
            <a:off x="4079776" y="4077072"/>
            <a:ext cx="2304256" cy="2160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D732226-B30A-45BB-84F5-3F1A81D591FC}"/>
              </a:ext>
            </a:extLst>
          </p:cNvPr>
          <p:cNvSpPr txBox="1"/>
          <p:nvPr/>
        </p:nvSpPr>
        <p:spPr>
          <a:xfrm>
            <a:off x="6384032" y="1124744"/>
            <a:ext cx="5400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Реализация задачи на новом языке сводится к копированию папки языка из шаблона и переписывания тестов с одного языка на другой.</a:t>
            </a:r>
          </a:p>
          <a:p>
            <a:endParaRPr lang="ru-RU" dirty="0"/>
          </a:p>
          <a:p>
            <a:r>
              <a:rPr lang="ru-RU" dirty="0"/>
              <a:t>Папка каждого языка повторяет структуру проекта. Файлы типа</a:t>
            </a:r>
            <a:r>
              <a:rPr lang="en-US" dirty="0"/>
              <a:t> pom.xml, </a:t>
            </a:r>
            <a:r>
              <a:rPr lang="en-US" dirty="0" err="1"/>
              <a:t>package.json</a:t>
            </a:r>
            <a:r>
              <a:rPr lang="en-US" dirty="0"/>
              <a:t>, </a:t>
            </a:r>
            <a:r>
              <a:rPr lang="en-US" dirty="0" err="1"/>
              <a:t>CMakeLists</a:t>
            </a:r>
            <a:r>
              <a:rPr lang="ru-RU" dirty="0"/>
              <a:t> уже лежат в образах, поэтому не указываются. </a:t>
            </a:r>
            <a:endParaRPr lang="en-US" dirty="0"/>
          </a:p>
          <a:p>
            <a:endParaRPr lang="en-US" dirty="0"/>
          </a:p>
          <a:p>
            <a:r>
              <a:rPr lang="ru-RU" dirty="0"/>
              <a:t>Содержатся исходники: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 шаблоном решения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 тестами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dirty="0"/>
              <a:t>Структура проекта подразумевается довольно гибкой, но есть ограничения*. </a:t>
            </a:r>
          </a:p>
        </p:txBody>
      </p:sp>
    </p:spTree>
    <p:extLst>
      <p:ext uri="{BB962C8B-B14F-4D97-AF65-F5344CB8AC3E}">
        <p14:creationId xmlns:p14="http://schemas.microsoft.com/office/powerpoint/2010/main" val="262009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91344" y="285978"/>
            <a:ext cx="12169352" cy="1206534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Контентный репозиторий</a:t>
            </a:r>
            <a:endParaRPr lang="ru-RU" sz="16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7F7720-8979-4910-B08C-6B20AE8EC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268760"/>
            <a:ext cx="3375769" cy="482453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B6352F-DC21-4965-89EE-BD516AC3D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24" y="1268760"/>
            <a:ext cx="3982006" cy="695422"/>
          </a:xfrm>
          <a:prstGeom prst="rect">
            <a:avLst/>
          </a:prstGeom>
        </p:spPr>
      </p:pic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1EC237CF-96E1-49B5-AC21-90A27F940620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3503712" y="1522463"/>
            <a:ext cx="2808312" cy="940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32DA8ED-A5A1-4B1E-ACDC-7F110CF476B8}"/>
              </a:ext>
            </a:extLst>
          </p:cNvPr>
          <p:cNvSpPr txBox="1"/>
          <p:nvPr/>
        </p:nvSpPr>
        <p:spPr>
          <a:xfrm>
            <a:off x="6263686" y="889245"/>
            <a:ext cx="465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Это отдельный репозиторий с контентом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B50EB8-0450-4EA8-806D-7A0FF6369653}"/>
              </a:ext>
            </a:extLst>
          </p:cNvPr>
          <p:cNvSpPr txBox="1"/>
          <p:nvPr/>
        </p:nvSpPr>
        <p:spPr>
          <a:xfrm>
            <a:off x="5303912" y="2065828"/>
            <a:ext cx="63367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Менеджмент данных через </a:t>
            </a:r>
            <a:r>
              <a:rPr lang="en-US" dirty="0" err="1"/>
              <a:t>github</a:t>
            </a:r>
            <a:endParaRPr lang="ru-R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Создание репозиториев, </a:t>
            </a:r>
            <a:r>
              <a:rPr lang="en-US" dirty="0"/>
              <a:t>push</a:t>
            </a:r>
            <a:r>
              <a:rPr lang="ru-RU" dirty="0"/>
              <a:t>, добавление/удаление участников, управление доступами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Управление</a:t>
            </a:r>
            <a:r>
              <a:rPr lang="en-US" dirty="0"/>
              <a:t> private/public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Версионирование</a:t>
            </a:r>
            <a:r>
              <a:rPr lang="ru-RU" dirty="0"/>
              <a:t> через </a:t>
            </a:r>
            <a:r>
              <a:rPr lang="en-US" dirty="0"/>
              <a:t>git</a:t>
            </a:r>
            <a:endParaRPr lang="ru-R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Ветки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Откат/накат версий</a:t>
            </a:r>
          </a:p>
          <a:p>
            <a:r>
              <a:rPr lang="ru-RU" dirty="0"/>
              <a:t>Это базовый набор операций, которые не дает ни одна </a:t>
            </a:r>
            <a:r>
              <a:rPr lang="en-US" dirty="0"/>
              <a:t>CMS</a:t>
            </a:r>
            <a:r>
              <a:rPr lang="ru-RU" dirty="0"/>
              <a:t>.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Информация о задаче это текст + код. </a:t>
            </a:r>
            <a:r>
              <a:rPr lang="en-US" dirty="0"/>
              <a:t>Git </a:t>
            </a:r>
            <a:r>
              <a:rPr lang="ru-RU" dirty="0"/>
              <a:t>отлично работает с текстом.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Можно работать в удобном для себя редакторе. Нет привязки к интерфейсу </a:t>
            </a:r>
            <a:r>
              <a:rPr lang="ru-RU" dirty="0" err="1"/>
              <a:t>админки</a:t>
            </a:r>
            <a:r>
              <a:rPr lang="ru-RU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Можно свободно </a:t>
            </a:r>
            <a:r>
              <a:rPr lang="ru-RU" dirty="0" err="1"/>
              <a:t>копипастить</a:t>
            </a:r>
            <a:r>
              <a:rPr lang="ru-RU" dirty="0"/>
              <a:t> фрагменты контента.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437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723813-C4AA-4BD2-8DD4-9729358D2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Хочу сделать отдельно выделить </a:t>
            </a:r>
            <a:r>
              <a:rPr lang="ru-RU"/>
              <a:t>плюсы применения ГИТ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295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3D5495-431D-4B7C-A250-8BD615649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Хочу слайд с возможностями горизонтального масштабирования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3077319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91344" y="285978"/>
            <a:ext cx="12169352" cy="69475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Совместное редактирование на </a:t>
            </a:r>
            <a:r>
              <a:rPr lang="ru-RU" sz="4000" dirty="0" err="1">
                <a:solidFill>
                  <a:srgbClr val="333F48"/>
                </a:solidFill>
              </a:rPr>
              <a:t>фронтенде</a:t>
            </a:r>
            <a:endParaRPr lang="ru-RU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908B42-CF2E-487D-A556-7AB94EC20B66}"/>
              </a:ext>
            </a:extLst>
          </p:cNvPr>
          <p:cNvSpPr txBox="1"/>
          <p:nvPr/>
        </p:nvSpPr>
        <p:spPr>
          <a:xfrm>
            <a:off x="407368" y="1484784"/>
            <a:ext cx="640871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Используется библиотека </a:t>
            </a:r>
            <a:r>
              <a:rPr lang="en-US" dirty="0" err="1"/>
              <a:t>Yjs</a:t>
            </a:r>
            <a:r>
              <a:rPr lang="en-US" dirty="0"/>
              <a:t> </a:t>
            </a:r>
            <a:r>
              <a:rPr lang="ru-RU" dirty="0"/>
              <a:t>с </a:t>
            </a:r>
            <a:r>
              <a:rPr lang="ru-RU" dirty="0" err="1"/>
              <a:t>биндингом</a:t>
            </a:r>
            <a:r>
              <a:rPr lang="en-US" dirty="0"/>
              <a:t> </a:t>
            </a:r>
            <a:r>
              <a:rPr lang="en-US" dirty="0" err="1"/>
              <a:t>SyncedStore</a:t>
            </a:r>
            <a:r>
              <a:rPr lang="ru-RU" dirty="0"/>
              <a:t> под</a:t>
            </a:r>
            <a:r>
              <a:rPr lang="en-US" dirty="0"/>
              <a:t> React.</a:t>
            </a:r>
          </a:p>
          <a:p>
            <a:endParaRPr lang="en-US" dirty="0"/>
          </a:p>
          <a:p>
            <a:r>
              <a:rPr lang="ru-RU" dirty="0" err="1"/>
              <a:t>Yjs</a:t>
            </a:r>
            <a:r>
              <a:rPr lang="ru-RU" dirty="0"/>
              <a:t> - это фреймворк для совместного редактирования. Она предоставляет Разделяемые Типы, которыми можно манипулировать, как и любыми другими типами данных. Но они синхронизируются автоматически!</a:t>
            </a:r>
          </a:p>
          <a:p>
            <a:endParaRPr lang="ru-RU" dirty="0"/>
          </a:p>
          <a:p>
            <a:r>
              <a:rPr lang="ru-RU" dirty="0"/>
              <a:t>Есть библиотеки с провайдерами для обмена данными </a:t>
            </a:r>
            <a:r>
              <a:rPr lang="en-US" dirty="0" err="1"/>
              <a:t>Websocket</a:t>
            </a:r>
            <a:r>
              <a:rPr lang="ru-RU" dirty="0"/>
              <a:t>, </a:t>
            </a:r>
            <a:r>
              <a:rPr lang="en-US" dirty="0"/>
              <a:t>WebRTC</a:t>
            </a:r>
            <a:r>
              <a:rPr lang="ru-RU" dirty="0"/>
              <a:t> и др.</a:t>
            </a:r>
            <a:r>
              <a:rPr lang="en-US" dirty="0"/>
              <a:t> </a:t>
            </a:r>
            <a:endParaRPr lang="ru-RU" dirty="0"/>
          </a:p>
          <a:p>
            <a:endParaRPr lang="ru-RU" dirty="0"/>
          </a:p>
          <a:p>
            <a:r>
              <a:rPr lang="ru-RU" dirty="0"/>
              <a:t>Для данного проекта лучше показал себя </a:t>
            </a:r>
            <a:r>
              <a:rPr lang="en-US" dirty="0" err="1"/>
              <a:t>Websocket</a:t>
            </a:r>
            <a:r>
              <a:rPr lang="ru-RU" dirty="0"/>
              <a:t>. </a:t>
            </a:r>
          </a:p>
          <a:p>
            <a:r>
              <a:rPr lang="en-US" dirty="0" err="1"/>
              <a:t>Websocket</a:t>
            </a:r>
            <a:r>
              <a:rPr lang="en-US" dirty="0"/>
              <a:t> </a:t>
            </a:r>
            <a:r>
              <a:rPr lang="ru-RU" dirty="0"/>
              <a:t>проще отлаживать, чем </a:t>
            </a:r>
            <a:r>
              <a:rPr lang="en-US" dirty="0"/>
              <a:t>WebRTC</a:t>
            </a:r>
            <a:r>
              <a:rPr lang="ru-RU" dirty="0"/>
              <a:t>.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9EAF38-5F57-4BD8-B262-18E1C2D6A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6160" y="1499223"/>
            <a:ext cx="1080120" cy="126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64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DA5D1FC-8DFA-4041-B991-C3B90335F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Актуальность выбранной темы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A7C677B2-A705-4545-94B2-968880B1DD5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Высокий спрос на интернет-образование в сфере </a:t>
            </a:r>
            <a:r>
              <a:rPr lang="en-US"/>
              <a:t>IT</a:t>
            </a:r>
          </a:p>
          <a:p>
            <a:r>
              <a:rPr lang="ru-RU"/>
              <a:t>Ускорение обучения программированию</a:t>
            </a:r>
          </a:p>
          <a:p>
            <a:r>
              <a:rPr lang="ru-RU"/>
              <a:t>Эффективная подготовка к техническим собеседованиям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5137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7EC6C5-CFB9-4565-ABA7-C05F03AD6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0475FD-0268-42A2-BE09-10B67DB51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4614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91344" y="285978"/>
            <a:ext cx="8208912" cy="69475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Запускайте свои программы онлайн</a:t>
            </a:r>
            <a:endParaRPr lang="ru-RU" sz="1600" dirty="0"/>
          </a:p>
        </p:txBody>
      </p:sp>
      <p:pic>
        <p:nvPicPr>
          <p:cNvPr id="2" name="a1">
            <a:hlinkClick r:id="" action="ppaction://media"/>
            <a:extLst>
              <a:ext uri="{FF2B5EF4-FFF2-40B4-BE49-F238E27FC236}">
                <a16:creationId xmlns:a16="http://schemas.microsoft.com/office/drawing/2014/main" id="{989B8433-B1B5-424F-A43D-6E6AA992EC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7368" y="1142956"/>
            <a:ext cx="8232232" cy="49503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EE6B03-9FEB-4EEC-B3D8-D7C3BC68C3ED}"/>
              </a:ext>
            </a:extLst>
          </p:cNvPr>
          <p:cNvSpPr txBox="1"/>
          <p:nvPr/>
        </p:nvSpPr>
        <p:spPr>
          <a:xfrm>
            <a:off x="8904312" y="908720"/>
            <a:ext cx="30963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Поддержка языков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С++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Javascript</a:t>
            </a:r>
            <a:endParaRPr lang="en-US" sz="2000" dirty="0"/>
          </a:p>
          <a:p>
            <a:endParaRPr lang="ru-RU" sz="2000" dirty="0"/>
          </a:p>
          <a:p>
            <a:r>
              <a:rPr lang="ru-RU" sz="2000" dirty="0"/>
              <a:t>Вывод логов программы по мере выполнения.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3B46E9-84A8-4CCB-99B2-B1223813B728}"/>
              </a:ext>
            </a:extLst>
          </p:cNvPr>
          <p:cNvSpPr txBox="1"/>
          <p:nvPr/>
        </p:nvSpPr>
        <p:spPr>
          <a:xfrm>
            <a:off x="7701688" y="6070858"/>
            <a:ext cx="107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*видео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B2570C-DB57-423F-9546-D926715ED73E}"/>
              </a:ext>
            </a:extLst>
          </p:cNvPr>
          <p:cNvSpPr txBox="1"/>
          <p:nvPr/>
        </p:nvSpPr>
        <p:spPr>
          <a:xfrm>
            <a:off x="8551313" y="3351764"/>
            <a:ext cx="37373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App 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main(String...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Exception 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"Hello, 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supremecode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from java 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Thread.sleep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5879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91344" y="285978"/>
            <a:ext cx="8208912" cy="69475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Решайте алгоритмические задачи</a:t>
            </a:r>
            <a:endParaRPr lang="ru-RU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EE6B03-9FEB-4EEC-B3D8-D7C3BC68C3ED}"/>
              </a:ext>
            </a:extLst>
          </p:cNvPr>
          <p:cNvSpPr txBox="1"/>
          <p:nvPr/>
        </p:nvSpPr>
        <p:spPr>
          <a:xfrm>
            <a:off x="8904312" y="908720"/>
            <a:ext cx="30963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Результаты тестирования решения приходят автоматически.</a:t>
            </a:r>
          </a:p>
          <a:p>
            <a:r>
              <a:rPr lang="ru-RU" sz="2000" dirty="0"/>
              <a:t>Перезагрузка страницы не нужна.</a:t>
            </a:r>
          </a:p>
        </p:txBody>
      </p:sp>
      <p:pic>
        <p:nvPicPr>
          <p:cNvPr id="6" name="a2">
            <a:hlinkClick r:id="" action="ppaction://media"/>
            <a:extLst>
              <a:ext uri="{FF2B5EF4-FFF2-40B4-BE49-F238E27FC236}">
                <a16:creationId xmlns:a16="http://schemas.microsoft.com/office/drawing/2014/main" id="{BB01F00E-BC95-443F-83AD-7F34B65997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0374" y="1052736"/>
            <a:ext cx="8568952" cy="43547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AC02A7-644F-4992-A9EE-77D0BC18331F}"/>
              </a:ext>
            </a:extLst>
          </p:cNvPr>
          <p:cNvSpPr txBox="1"/>
          <p:nvPr/>
        </p:nvSpPr>
        <p:spPr bwMode="auto">
          <a:xfrm>
            <a:off x="8040216" y="5407504"/>
            <a:ext cx="975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*видео</a:t>
            </a:r>
          </a:p>
        </p:txBody>
      </p:sp>
    </p:spTree>
    <p:extLst>
      <p:ext uri="{BB962C8B-B14F-4D97-AF65-F5344CB8AC3E}">
        <p14:creationId xmlns:p14="http://schemas.microsoft.com/office/powerpoint/2010/main" val="124009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91344" y="285978"/>
            <a:ext cx="8208912" cy="69475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4000" dirty="0">
                <a:solidFill>
                  <a:srgbClr val="333F48"/>
                </a:solidFill>
              </a:rPr>
              <a:t>Monaco Editor – </a:t>
            </a:r>
            <a:r>
              <a:rPr lang="ru-RU" sz="4000" dirty="0">
                <a:solidFill>
                  <a:srgbClr val="333F48"/>
                </a:solidFill>
              </a:rPr>
              <a:t>редактор из </a:t>
            </a:r>
            <a:r>
              <a:rPr lang="en-US" sz="4000" dirty="0">
                <a:solidFill>
                  <a:srgbClr val="333F48"/>
                </a:solidFill>
              </a:rPr>
              <a:t>VS Code</a:t>
            </a:r>
            <a:endParaRPr lang="ru-RU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EE6B03-9FEB-4EEC-B3D8-D7C3BC68C3ED}"/>
              </a:ext>
            </a:extLst>
          </p:cNvPr>
          <p:cNvSpPr txBox="1"/>
          <p:nvPr/>
        </p:nvSpPr>
        <p:spPr>
          <a:xfrm>
            <a:off x="8523492" y="908720"/>
            <a:ext cx="347716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0" i="0" dirty="0">
                <a:solidFill>
                  <a:srgbClr val="0D0D0D"/>
                </a:solidFill>
                <a:effectLst/>
                <a:latin typeface="Söhne"/>
              </a:rPr>
              <a:t>Полноценный редактор кода прямо в браузере, который будет комфортным для пользователей, знакомых с использованием VS Code, предоставляя им знакомый интерфейс и функциональность для эффективной работы.</a:t>
            </a:r>
            <a:endParaRPr lang="en-US" sz="2000" dirty="0"/>
          </a:p>
          <a:p>
            <a:r>
              <a:rPr lang="ru-RU" sz="2000" dirty="0"/>
              <a:t>Подсветка синтаксиса для всех языков.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1E3F945-7751-4B58-B04F-366FD1072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59" y="908720"/>
            <a:ext cx="7925981" cy="515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81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335360" y="116632"/>
            <a:ext cx="8208912" cy="69475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Пишите код совместно</a:t>
            </a:r>
            <a:endParaRPr lang="ru-RU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EE6B03-9FEB-4EEC-B3D8-D7C3BC68C3ED}"/>
              </a:ext>
            </a:extLst>
          </p:cNvPr>
          <p:cNvSpPr txBox="1"/>
          <p:nvPr/>
        </p:nvSpPr>
        <p:spPr>
          <a:xfrm>
            <a:off x="335360" y="5631425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Около-</a:t>
            </a:r>
            <a:r>
              <a:rPr lang="en-US" sz="2000" dirty="0" err="1"/>
              <a:t>realtime</a:t>
            </a:r>
            <a:r>
              <a:rPr lang="ru-RU" sz="2000" dirty="0"/>
              <a:t> совместное</a:t>
            </a:r>
            <a:r>
              <a:rPr lang="en-US" sz="2000" dirty="0"/>
              <a:t> </a:t>
            </a:r>
            <a:r>
              <a:rPr lang="ru-RU" sz="2000" dirty="0"/>
              <a:t>редактирование кода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Отображение курсора и выделенной области</a:t>
            </a:r>
          </a:p>
        </p:txBody>
      </p:sp>
      <p:pic>
        <p:nvPicPr>
          <p:cNvPr id="4" name="a3">
            <a:hlinkClick r:id="" action="ppaction://media"/>
            <a:extLst>
              <a:ext uri="{FF2B5EF4-FFF2-40B4-BE49-F238E27FC236}">
                <a16:creationId xmlns:a16="http://schemas.microsoft.com/office/drawing/2014/main" id="{4D46D467-B3C2-4D29-91B2-90966C1C71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9416" y="908720"/>
            <a:ext cx="10775021" cy="45457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3BBAB7-202F-4AD8-AC80-76B6F0483C44}"/>
              </a:ext>
            </a:extLst>
          </p:cNvPr>
          <p:cNvSpPr txBox="1"/>
          <p:nvPr/>
        </p:nvSpPr>
        <p:spPr bwMode="auto">
          <a:xfrm>
            <a:off x="10704512" y="5430027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*видео</a:t>
            </a:r>
          </a:p>
        </p:txBody>
      </p:sp>
    </p:spTree>
    <p:extLst>
      <p:ext uri="{BB962C8B-B14F-4D97-AF65-F5344CB8AC3E}">
        <p14:creationId xmlns:p14="http://schemas.microsoft.com/office/powerpoint/2010/main" val="183306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335360" y="116632"/>
            <a:ext cx="10153128" cy="69475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Придите к лучшему решению </a:t>
            </a:r>
            <a:r>
              <a:rPr lang="ru-RU" sz="4000" u="sng" dirty="0">
                <a:solidFill>
                  <a:srgbClr val="333F48"/>
                </a:solidFill>
              </a:rPr>
              <a:t>совместно</a:t>
            </a:r>
            <a:endParaRPr lang="ru-RU" sz="1600" u="sng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C5C3F9-172F-4318-8CE2-6D17795AF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908720"/>
            <a:ext cx="9768408" cy="2781533"/>
          </a:xfrm>
          <a:prstGeom prst="rect">
            <a:avLst/>
          </a:prstGeom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5CECC7D6-8386-4462-9C23-CB44CC62D42A}"/>
              </a:ext>
            </a:extLst>
          </p:cNvPr>
          <p:cNvSpPr/>
          <p:nvPr/>
        </p:nvSpPr>
        <p:spPr>
          <a:xfrm>
            <a:off x="1343472" y="4280524"/>
            <a:ext cx="4320480" cy="215039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Если не можете решить задачу самостоятельно – позовите друга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3560B7E9-16A4-46CA-8DE7-B2DE1216D70E}"/>
              </a:ext>
            </a:extLst>
          </p:cNvPr>
          <p:cNvSpPr/>
          <p:nvPr/>
        </p:nvSpPr>
        <p:spPr>
          <a:xfrm>
            <a:off x="6369248" y="4280524"/>
            <a:ext cx="4320480" cy="215039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Проведите </a:t>
            </a:r>
            <a:r>
              <a:rPr lang="ru-RU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лайв-кодинг</a:t>
            </a:r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интервью на алгоритмической задаче. </a:t>
            </a:r>
          </a:p>
        </p:txBody>
      </p:sp>
    </p:spTree>
    <p:extLst>
      <p:ext uri="{BB962C8B-B14F-4D97-AF65-F5344CB8AC3E}">
        <p14:creationId xmlns:p14="http://schemas.microsoft.com/office/powerpoint/2010/main" val="35007914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85B98A-DD3D-4291-856A-69B10599D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5D657D-3683-4535-9391-B466C7A57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Все хорошо</a:t>
            </a:r>
          </a:p>
          <a:p>
            <a:r>
              <a:rPr lang="ru-RU" dirty="0"/>
              <a:t>Все получилось</a:t>
            </a:r>
          </a:p>
          <a:p>
            <a:r>
              <a:rPr lang="ru-RU" dirty="0"/>
              <a:t>Багов нет</a:t>
            </a:r>
          </a:p>
        </p:txBody>
      </p:sp>
    </p:spTree>
    <p:extLst>
      <p:ext uri="{BB962C8B-B14F-4D97-AF65-F5344CB8AC3E}">
        <p14:creationId xmlns:p14="http://schemas.microsoft.com/office/powerpoint/2010/main" val="73114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58006F-A056-47C8-8CB4-010322500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81692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856772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D5C803D6-4AFD-4B45-B783-EC137DDBA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459"/>
            <a:ext cx="10515600" cy="1325563"/>
          </a:xfrm>
        </p:spPr>
        <p:txBody>
          <a:bodyPr/>
          <a:lstStyle/>
          <a:p>
            <a:r>
              <a:rPr lang="ru-RU" dirty="0"/>
              <a:t>Цели и задачи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DA0D9BDD-789F-4C58-A908-03BB4490F592}"/>
              </a:ext>
            </a:extLst>
          </p:cNvPr>
          <p:cNvSpPr txBox="1">
            <a:spLocks/>
          </p:cNvSpPr>
          <p:nvPr/>
        </p:nvSpPr>
        <p:spPr>
          <a:xfrm>
            <a:off x="838200" y="3820268"/>
            <a:ext cx="10515600" cy="26940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Провести анализ предметной области</a:t>
            </a:r>
          </a:p>
          <a:p>
            <a:r>
              <a:rPr lang="ru-RU"/>
              <a:t>Провести анализ существующих аналогов</a:t>
            </a:r>
          </a:p>
          <a:p>
            <a:r>
              <a:rPr lang="ru-RU"/>
              <a:t>Разработать архитектуру онлайн-платформы</a:t>
            </a:r>
          </a:p>
          <a:p>
            <a:r>
              <a:rPr lang="ru-RU"/>
              <a:t>Продемонстрировать работу онлайн-платформы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1EC0-3F4C-471A-ABA6-6942D157B899}"/>
              </a:ext>
            </a:extLst>
          </p:cNvPr>
          <p:cNvSpPr txBox="1"/>
          <p:nvPr/>
        </p:nvSpPr>
        <p:spPr>
          <a:xfrm>
            <a:off x="838200" y="169068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Цель работы: </a:t>
            </a:r>
            <a:r>
              <a:rPr lang="ru-RU" sz="2400" dirty="0"/>
              <a:t>ускорение процесса обучения программированию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6066B0-6D17-445A-B184-7E36A073E860}"/>
              </a:ext>
            </a:extLst>
          </p:cNvPr>
          <p:cNvSpPr txBox="1"/>
          <p:nvPr/>
        </p:nvSpPr>
        <p:spPr>
          <a:xfrm>
            <a:off x="5567778" y="3037732"/>
            <a:ext cx="2013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Задачи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930487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C8994E43-5425-44BB-A46F-13EF6A205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035" y="88777"/>
            <a:ext cx="10515600" cy="776288"/>
          </a:xfrm>
        </p:spPr>
        <p:txBody>
          <a:bodyPr/>
          <a:lstStyle/>
          <a:p>
            <a:r>
              <a:rPr lang="ru-RU" dirty="0"/>
              <a:t>Обзор существующих аналогов</a:t>
            </a:r>
          </a:p>
        </p:txBody>
      </p:sp>
      <p:graphicFrame>
        <p:nvGraphicFramePr>
          <p:cNvPr id="24" name="Таблица 4">
            <a:extLst>
              <a:ext uri="{FF2B5EF4-FFF2-40B4-BE49-F238E27FC236}">
                <a16:creationId xmlns:a16="http://schemas.microsoft.com/office/drawing/2014/main" id="{0E208637-ACC8-4F51-8B9D-C35E8B9B23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0308904"/>
              </p:ext>
            </p:extLst>
          </p:nvPr>
        </p:nvGraphicFramePr>
        <p:xfrm>
          <a:off x="705035" y="1548646"/>
          <a:ext cx="10955045" cy="4683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147874">
                  <a:extLst>
                    <a:ext uri="{9D8B030D-6E8A-4147-A177-3AD203B41FA5}">
                      <a16:colId xmlns:a16="http://schemas.microsoft.com/office/drawing/2014/main" val="3006519065"/>
                    </a:ext>
                  </a:extLst>
                </a:gridCol>
                <a:gridCol w="1402672">
                  <a:extLst>
                    <a:ext uri="{9D8B030D-6E8A-4147-A177-3AD203B41FA5}">
                      <a16:colId xmlns:a16="http://schemas.microsoft.com/office/drawing/2014/main" val="1568791359"/>
                    </a:ext>
                  </a:extLst>
                </a:gridCol>
                <a:gridCol w="1393794">
                  <a:extLst>
                    <a:ext uri="{9D8B030D-6E8A-4147-A177-3AD203B41FA5}">
                      <a16:colId xmlns:a16="http://schemas.microsoft.com/office/drawing/2014/main" val="272458023"/>
                    </a:ext>
                  </a:extLst>
                </a:gridCol>
                <a:gridCol w="1917576">
                  <a:extLst>
                    <a:ext uri="{9D8B030D-6E8A-4147-A177-3AD203B41FA5}">
                      <a16:colId xmlns:a16="http://schemas.microsoft.com/office/drawing/2014/main" val="784296504"/>
                    </a:ext>
                  </a:extLst>
                </a:gridCol>
                <a:gridCol w="3093129">
                  <a:extLst>
                    <a:ext uri="{9D8B030D-6E8A-4147-A177-3AD203B41FA5}">
                      <a16:colId xmlns:a16="http://schemas.microsoft.com/office/drawing/2014/main" val="1197665714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ru-RU" dirty="0"/>
                        <a:t>Критерии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Наименование ПО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74532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«</a:t>
                      </a:r>
                      <a:r>
                        <a:rPr lang="en-US" dirty="0" err="1"/>
                        <a:t>LeetCode</a:t>
                      </a:r>
                      <a:r>
                        <a:rPr lang="ru-RU" dirty="0"/>
                        <a:t>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«</a:t>
                      </a:r>
                      <a:r>
                        <a:rPr lang="en-US" dirty="0" err="1"/>
                        <a:t>CodeWars</a:t>
                      </a:r>
                      <a:r>
                        <a:rPr lang="ru-RU" dirty="0"/>
                        <a:t>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«</a:t>
                      </a:r>
                      <a:r>
                        <a:rPr lang="ru-RU" dirty="0" err="1"/>
                        <a:t>Информатикс</a:t>
                      </a:r>
                      <a:r>
                        <a:rPr lang="ru-RU" dirty="0"/>
                        <a:t>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/>
                        <a:t>«</a:t>
                      </a:r>
                      <a:r>
                        <a:rPr lang="en-US" b="1" dirty="0" err="1"/>
                        <a:t>SupremeCode</a:t>
                      </a:r>
                      <a:r>
                        <a:rPr lang="ru-RU" b="1" dirty="0"/>
                        <a:t>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775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Автоматизированная проверка решений задач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3897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Запуск кода вне решения задачи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972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Добавление задач сообществом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522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Наличие русского языка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2121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Наличие редактора кода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0561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Совместное редактирования кода решения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949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Наличие теоретических материалов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8885285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26F9C090-B9E6-4E73-9A45-D4219AC91792}"/>
              </a:ext>
            </a:extLst>
          </p:cNvPr>
          <p:cNvSpPr txBox="1"/>
          <p:nvPr/>
        </p:nvSpPr>
        <p:spPr>
          <a:xfrm>
            <a:off x="790113" y="958788"/>
            <a:ext cx="553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Тут нужно свое решение сравнивать?</a:t>
            </a:r>
          </a:p>
        </p:txBody>
      </p:sp>
    </p:spTree>
    <p:extLst>
      <p:ext uri="{BB962C8B-B14F-4D97-AF65-F5344CB8AC3E}">
        <p14:creationId xmlns:p14="http://schemas.microsoft.com/office/powerpoint/2010/main" val="201767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45167C9-939E-4B7B-81BD-C488C0636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Выбор средств разработки</a:t>
            </a: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1B383C82-836A-4365-AF4C-44B260D79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9680" y="4699671"/>
            <a:ext cx="1229049" cy="122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96DE3640-E658-4E2D-A192-B58ABB3D8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000" y="4887554"/>
            <a:ext cx="1239686" cy="92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32AA0B9-67A2-4DE4-B1AF-2C110DE3A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220" y="4806227"/>
            <a:ext cx="1438070" cy="101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6DD786EC-4AB5-4257-A0D1-2D2834F17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864" y="1961398"/>
            <a:ext cx="1050822" cy="105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B82F1FC8-1653-4F45-B9A2-6C483EDA7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95" y="2013574"/>
            <a:ext cx="1193319" cy="89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745DB462-7267-40F7-A9A0-0F821C7E4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542" y="1933689"/>
            <a:ext cx="1050822" cy="105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93C4D7F-8A34-4691-8CC7-3826B51E66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8660" y="4383357"/>
            <a:ext cx="1137755" cy="1577344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457A51CD-D5CF-4905-B463-F94626638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273" y="4671101"/>
            <a:ext cx="1137755" cy="113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35071C02-F368-42FA-BBEC-E1C187659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54" y="1690688"/>
            <a:ext cx="2307599" cy="159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Picture background">
            <a:extLst>
              <a:ext uri="{FF2B5EF4-FFF2-40B4-BE49-F238E27FC236}">
                <a16:creationId xmlns:a16="http://schemas.microsoft.com/office/drawing/2014/main" id="{633C36EA-E3DF-4564-AF75-0D466A00B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275" y="1961398"/>
            <a:ext cx="2146360" cy="105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647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91344" y="285978"/>
            <a:ext cx="8208912" cy="69475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Погружение в детали реализации</a:t>
            </a:r>
            <a:r>
              <a:rPr lang="ru-RU" sz="1600" dirty="0">
                <a:solidFill>
                  <a:srgbClr val="333F48"/>
                </a:solidFill>
              </a:rPr>
              <a:t>  </a:t>
            </a:r>
            <a:r>
              <a:rPr lang="ru-RU" sz="3600" dirty="0">
                <a:solidFill>
                  <a:srgbClr val="333F48"/>
                </a:solidFill>
              </a:rPr>
              <a:t>🤪</a:t>
            </a:r>
            <a:endParaRPr lang="ru-RU" sz="16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E78C37BE-EF5B-4CEF-9CC4-6555B3C5D1A3}"/>
              </a:ext>
            </a:extLst>
          </p:cNvPr>
          <p:cNvSpPr txBox="1"/>
          <p:nvPr/>
        </p:nvSpPr>
        <p:spPr>
          <a:xfrm>
            <a:off x="695400" y="1484784"/>
            <a:ext cx="66247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Как работает онлайн компилятор?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/>
              <a:t>Путь по обработке запроса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/>
              <a:t>Как добавить новый язык?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Как работает тестирование решений задач?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/>
              <a:t>Путь по обработке запроса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/>
              <a:t>Как добавить новый язык?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/>
              <a:t>Как хранятся задачи?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/>
              <a:t>Как добавить задачу?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Как работает совместное редактирование?</a:t>
            </a:r>
          </a:p>
        </p:txBody>
      </p:sp>
      <p:cxnSp>
        <p:nvCxnSpPr>
          <p:cNvPr id="1029" name="Соединитель: изогнутый 1028">
            <a:extLst>
              <a:ext uri="{FF2B5EF4-FFF2-40B4-BE49-F238E27FC236}">
                <a16:creationId xmlns:a16="http://schemas.microsoft.com/office/drawing/2014/main" id="{1BE49506-BB88-4598-B067-A3BFD5E52427}"/>
              </a:ext>
            </a:extLst>
          </p:cNvPr>
          <p:cNvCxnSpPr>
            <a:cxnSpLocks/>
            <a:stCxn id="1035" idx="1"/>
          </p:cNvCxnSpPr>
          <p:nvPr/>
        </p:nvCxnSpPr>
        <p:spPr>
          <a:xfrm rot="10800000">
            <a:off x="5591945" y="1685182"/>
            <a:ext cx="3688307" cy="77325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TextBox 1034">
            <a:extLst>
              <a:ext uri="{FF2B5EF4-FFF2-40B4-BE49-F238E27FC236}">
                <a16:creationId xmlns:a16="http://schemas.microsoft.com/office/drawing/2014/main" id="{994122AB-5EDD-4703-AD68-6FCECC3F90EA}"/>
              </a:ext>
            </a:extLst>
          </p:cNvPr>
          <p:cNvSpPr txBox="1"/>
          <p:nvPr/>
        </p:nvSpPr>
        <p:spPr>
          <a:xfrm>
            <a:off x="9280251" y="2273766"/>
            <a:ext cx="266429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/>
              <a:t>Сначала с простого</a:t>
            </a:r>
          </a:p>
        </p:txBody>
      </p:sp>
      <p:cxnSp>
        <p:nvCxnSpPr>
          <p:cNvPr id="78" name="Соединитель: изогнутый 77">
            <a:extLst>
              <a:ext uri="{FF2B5EF4-FFF2-40B4-BE49-F238E27FC236}">
                <a16:creationId xmlns:a16="http://schemas.microsoft.com/office/drawing/2014/main" id="{DB4F860F-7B35-480E-BACF-DC3ECC374303}"/>
              </a:ext>
            </a:extLst>
          </p:cNvPr>
          <p:cNvCxnSpPr>
            <a:cxnSpLocks/>
            <a:stCxn id="79" idx="1"/>
          </p:cNvCxnSpPr>
          <p:nvPr/>
        </p:nvCxnSpPr>
        <p:spPr>
          <a:xfrm rot="10800000">
            <a:off x="6888091" y="2855848"/>
            <a:ext cx="2392161" cy="116141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A7EFD5A4-E0BB-45CE-B6AE-7A12EFEA1ECF}"/>
              </a:ext>
            </a:extLst>
          </p:cNvPr>
          <p:cNvSpPr txBox="1"/>
          <p:nvPr/>
        </p:nvSpPr>
        <p:spPr>
          <a:xfrm>
            <a:off x="9280251" y="3832600"/>
            <a:ext cx="266429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/>
              <a:t>Потом посложнее</a:t>
            </a:r>
          </a:p>
        </p:txBody>
      </p:sp>
      <p:cxnSp>
        <p:nvCxnSpPr>
          <p:cNvPr id="84" name="Соединитель: изогнутый 83">
            <a:extLst>
              <a:ext uri="{FF2B5EF4-FFF2-40B4-BE49-F238E27FC236}">
                <a16:creationId xmlns:a16="http://schemas.microsoft.com/office/drawing/2014/main" id="{45D20EC6-829E-45C6-A4E6-8BF5913B6205}"/>
              </a:ext>
            </a:extLst>
          </p:cNvPr>
          <p:cNvCxnSpPr>
            <a:cxnSpLocks/>
            <a:stCxn id="85" idx="1"/>
          </p:cNvCxnSpPr>
          <p:nvPr/>
        </p:nvCxnSpPr>
        <p:spPr>
          <a:xfrm rot="10800000">
            <a:off x="6816080" y="4581128"/>
            <a:ext cx="2520280" cy="137022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301E75D1-83B2-4B48-B351-E4F34B90053B}"/>
              </a:ext>
            </a:extLst>
          </p:cNvPr>
          <p:cNvSpPr txBox="1"/>
          <p:nvPr/>
        </p:nvSpPr>
        <p:spPr>
          <a:xfrm>
            <a:off x="9336360" y="5489689"/>
            <a:ext cx="2664296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/>
              <a:t>Немного про </a:t>
            </a:r>
            <a:r>
              <a:rPr lang="ru-RU" dirty="0" err="1"/>
              <a:t>фронтенд</a:t>
            </a:r>
            <a:r>
              <a:rPr lang="ru-RU" dirty="0"/>
              <a:t> напоследок, но возможно не успеем</a:t>
            </a:r>
          </a:p>
        </p:txBody>
      </p:sp>
    </p:spTree>
    <p:extLst>
      <p:ext uri="{BB962C8B-B14F-4D97-AF65-F5344CB8AC3E}">
        <p14:creationId xmlns:p14="http://schemas.microsoft.com/office/powerpoint/2010/main" val="1700357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95672" y="166379"/>
            <a:ext cx="12000656" cy="1470309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 lvl="1"/>
            <a:r>
              <a:rPr lang="ru-RU" sz="4000" dirty="0"/>
              <a:t>Путь по обработке запроса на выполнение кода онлайн компилятором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55B5AAC9-EDBC-4E0D-BCB7-2403083C46F2}"/>
              </a:ext>
            </a:extLst>
          </p:cNvPr>
          <p:cNvSpPr/>
          <p:nvPr/>
        </p:nvSpPr>
        <p:spPr>
          <a:xfrm>
            <a:off x="600224" y="2260845"/>
            <a:ext cx="1703979" cy="86409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Frontend</a:t>
            </a:r>
            <a:endParaRPr lang="ru-RU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1E52524-63ED-46B9-ACC5-BCD20D109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92" y="2427788"/>
            <a:ext cx="777073" cy="54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7CBEDDDF-C126-4CF2-BE77-F871B9AD7702}"/>
              </a:ext>
            </a:extLst>
          </p:cNvPr>
          <p:cNvSpPr/>
          <p:nvPr/>
        </p:nvSpPr>
        <p:spPr>
          <a:xfrm>
            <a:off x="2494734" y="2260845"/>
            <a:ext cx="1703979" cy="86409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Backend</a:t>
            </a:r>
            <a:endParaRPr lang="ru-RU" dirty="0"/>
          </a:p>
        </p:txBody>
      </p:sp>
      <p:sp>
        <p:nvSpPr>
          <p:cNvPr id="33" name="Прямоугольник: скругленные углы 32">
            <a:extLst>
              <a:ext uri="{FF2B5EF4-FFF2-40B4-BE49-F238E27FC236}">
                <a16:creationId xmlns:a16="http://schemas.microsoft.com/office/drawing/2014/main" id="{B86814D9-8548-41B0-9970-AD1A2F603360}"/>
              </a:ext>
            </a:extLst>
          </p:cNvPr>
          <p:cNvSpPr/>
          <p:nvPr/>
        </p:nvSpPr>
        <p:spPr>
          <a:xfrm>
            <a:off x="4346044" y="2270226"/>
            <a:ext cx="2138309" cy="86409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Task-Runner</a:t>
            </a:r>
            <a:endParaRPr lang="ru-RU" dirty="0"/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73F5C499-BC16-4BDD-B6D7-1A9E1A7D64A1}"/>
              </a:ext>
            </a:extLst>
          </p:cNvPr>
          <p:cNvSpPr/>
          <p:nvPr/>
        </p:nvSpPr>
        <p:spPr>
          <a:xfrm>
            <a:off x="6674884" y="2270226"/>
            <a:ext cx="2323926" cy="86409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Docker Engine</a:t>
            </a:r>
            <a:endParaRPr lang="ru-RU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B6426C6-91DA-4560-B0D1-D1E431D58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354" y="2466063"/>
            <a:ext cx="472419" cy="47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28F12FC7-C173-463A-97E8-DE306003F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510" y="2478311"/>
            <a:ext cx="572219" cy="42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>
            <a:extLst>
              <a:ext uri="{FF2B5EF4-FFF2-40B4-BE49-F238E27FC236}">
                <a16:creationId xmlns:a16="http://schemas.microsoft.com/office/drawing/2014/main" id="{4E8666B6-0F01-4DCF-8DD2-442472B8A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12" y="2455951"/>
            <a:ext cx="548258" cy="54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754AA1DF-0CA9-4BF6-AD3D-842452797885}"/>
              </a:ext>
            </a:extLst>
          </p:cNvPr>
          <p:cNvCxnSpPr>
            <a:cxnSpLocks/>
          </p:cNvCxnSpPr>
          <p:nvPr/>
        </p:nvCxnSpPr>
        <p:spPr>
          <a:xfrm>
            <a:off x="958698" y="2091177"/>
            <a:ext cx="669674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1D10193D-02E2-4DDE-B510-69C0EF1A23B4}"/>
              </a:ext>
            </a:extLst>
          </p:cNvPr>
          <p:cNvCxnSpPr>
            <a:cxnSpLocks/>
          </p:cNvCxnSpPr>
          <p:nvPr/>
        </p:nvCxnSpPr>
        <p:spPr>
          <a:xfrm flipH="1">
            <a:off x="958698" y="3459330"/>
            <a:ext cx="6696744" cy="0"/>
          </a:xfrm>
          <a:prstGeom prst="straightConnector1">
            <a:avLst/>
          </a:prstGeom>
          <a:ln w="571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A175413-3B7E-45C1-8394-F1C24AC40A21}"/>
              </a:ext>
            </a:extLst>
          </p:cNvPr>
          <p:cNvSpPr txBox="1"/>
          <p:nvPr/>
        </p:nvSpPr>
        <p:spPr>
          <a:xfrm>
            <a:off x="839416" y="1628800"/>
            <a:ext cx="3966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Отправляем программный код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E3A775-4B20-4E3F-B881-1C3C5943BB41}"/>
              </a:ext>
            </a:extLst>
          </p:cNvPr>
          <p:cNvSpPr txBox="1"/>
          <p:nvPr/>
        </p:nvSpPr>
        <p:spPr>
          <a:xfrm>
            <a:off x="974375" y="3647772"/>
            <a:ext cx="2517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Получаем поток сообщений с логами</a:t>
            </a:r>
          </a:p>
        </p:txBody>
      </p:sp>
      <p:sp>
        <p:nvSpPr>
          <p:cNvPr id="51" name="Прямоугольник: скругленные углы 50">
            <a:extLst>
              <a:ext uri="{FF2B5EF4-FFF2-40B4-BE49-F238E27FC236}">
                <a16:creationId xmlns:a16="http://schemas.microsoft.com/office/drawing/2014/main" id="{A94B0B1B-D4DA-4CEA-AC3A-00CB06E2F065}"/>
              </a:ext>
            </a:extLst>
          </p:cNvPr>
          <p:cNvSpPr/>
          <p:nvPr/>
        </p:nvSpPr>
        <p:spPr>
          <a:xfrm>
            <a:off x="6104738" y="4285505"/>
            <a:ext cx="1017665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C++</a:t>
            </a:r>
            <a:endParaRPr lang="ru-RU" dirty="0"/>
          </a:p>
        </p:txBody>
      </p:sp>
      <p:sp>
        <p:nvSpPr>
          <p:cNvPr id="53" name="Прямоугольник: скругленные углы 52">
            <a:extLst>
              <a:ext uri="{FF2B5EF4-FFF2-40B4-BE49-F238E27FC236}">
                <a16:creationId xmlns:a16="http://schemas.microsoft.com/office/drawing/2014/main" id="{27CC65AF-153A-4C68-A235-EFD5B3CEA984}"/>
              </a:ext>
            </a:extLst>
          </p:cNvPr>
          <p:cNvSpPr/>
          <p:nvPr/>
        </p:nvSpPr>
        <p:spPr>
          <a:xfrm>
            <a:off x="7356199" y="4285505"/>
            <a:ext cx="1017665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Java</a:t>
            </a:r>
            <a:endParaRPr lang="ru-RU" dirty="0"/>
          </a:p>
        </p:txBody>
      </p:sp>
      <p:sp>
        <p:nvSpPr>
          <p:cNvPr id="54" name="Прямоугольник: скругленные углы 53">
            <a:extLst>
              <a:ext uri="{FF2B5EF4-FFF2-40B4-BE49-F238E27FC236}">
                <a16:creationId xmlns:a16="http://schemas.microsoft.com/office/drawing/2014/main" id="{000F0776-CEDF-44F0-ACF1-4F0E37312103}"/>
              </a:ext>
            </a:extLst>
          </p:cNvPr>
          <p:cNvSpPr/>
          <p:nvPr/>
        </p:nvSpPr>
        <p:spPr>
          <a:xfrm>
            <a:off x="8607660" y="4285505"/>
            <a:ext cx="1017665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JS</a:t>
            </a:r>
            <a:endParaRPr lang="ru-RU" dirty="0"/>
          </a:p>
        </p:txBody>
      </p:sp>
      <p:sp>
        <p:nvSpPr>
          <p:cNvPr id="46" name="Левая фигурная скобка 45">
            <a:extLst>
              <a:ext uri="{FF2B5EF4-FFF2-40B4-BE49-F238E27FC236}">
                <a16:creationId xmlns:a16="http://schemas.microsoft.com/office/drawing/2014/main" id="{C9EC9B9D-2A9F-4CBD-93C2-E0041251CFFF}"/>
              </a:ext>
            </a:extLst>
          </p:cNvPr>
          <p:cNvSpPr/>
          <p:nvPr/>
        </p:nvSpPr>
        <p:spPr>
          <a:xfrm rot="5400000">
            <a:off x="7264905" y="1989888"/>
            <a:ext cx="1218832" cy="3844674"/>
          </a:xfrm>
          <a:prstGeom prst="lef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3636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91344" y="285978"/>
            <a:ext cx="8496944" cy="69475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Как добавить новый язык?</a:t>
            </a:r>
            <a:endParaRPr lang="ru-RU" sz="16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EB1ACA-065D-4E6A-8406-3E44136AC6BA}"/>
              </a:ext>
            </a:extLst>
          </p:cNvPr>
          <p:cNvSpPr txBox="1"/>
          <p:nvPr/>
        </p:nvSpPr>
        <p:spPr>
          <a:xfrm>
            <a:off x="7824192" y="1412776"/>
            <a:ext cx="4032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Сформируйте команду для создания контейнера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Укажите название файла для пользовательского кода.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BE35D8-D499-428F-9087-DDF41DEDE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91344" y="1790877"/>
            <a:ext cx="7541482" cy="43204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3DBDAF-EE00-402D-8EB2-53A03394DB35}"/>
              </a:ext>
            </a:extLst>
          </p:cNvPr>
          <p:cNvSpPr txBox="1"/>
          <p:nvPr/>
        </p:nvSpPr>
        <p:spPr>
          <a:xfrm>
            <a:off x="191344" y="1012086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Довольно просто. Вот пример для </a:t>
            </a:r>
            <a:r>
              <a:rPr lang="en-US"/>
              <a:t>JavaScript</a:t>
            </a:r>
            <a:r>
              <a:rPr lang="ru-RU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2799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95672" y="166379"/>
            <a:ext cx="12000656" cy="1470309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 lvl="1"/>
            <a:r>
              <a:rPr lang="ru-RU" sz="4000" dirty="0"/>
              <a:t>Путь по обработке запроса на выполнение тестирование кода задачи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55B5AAC9-EDBC-4E0D-BCB7-2403083C46F2}"/>
              </a:ext>
            </a:extLst>
          </p:cNvPr>
          <p:cNvSpPr/>
          <p:nvPr/>
        </p:nvSpPr>
        <p:spPr>
          <a:xfrm>
            <a:off x="263352" y="2260845"/>
            <a:ext cx="1703979" cy="86409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Frontend</a:t>
            </a:r>
            <a:endParaRPr lang="ru-RU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1E52524-63ED-46B9-ACC5-BCD20D109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20" y="2427788"/>
            <a:ext cx="777073" cy="54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7CBEDDDF-C126-4CF2-BE77-F871B9AD7702}"/>
              </a:ext>
            </a:extLst>
          </p:cNvPr>
          <p:cNvSpPr/>
          <p:nvPr/>
        </p:nvSpPr>
        <p:spPr>
          <a:xfrm>
            <a:off x="2157862" y="2260845"/>
            <a:ext cx="1703979" cy="86409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Backend</a:t>
            </a:r>
            <a:endParaRPr lang="ru-RU" dirty="0"/>
          </a:p>
        </p:txBody>
      </p:sp>
      <p:sp>
        <p:nvSpPr>
          <p:cNvPr id="33" name="Прямоугольник: скругленные углы 32">
            <a:extLst>
              <a:ext uri="{FF2B5EF4-FFF2-40B4-BE49-F238E27FC236}">
                <a16:creationId xmlns:a16="http://schemas.microsoft.com/office/drawing/2014/main" id="{B86814D9-8548-41B0-9970-AD1A2F603360}"/>
              </a:ext>
            </a:extLst>
          </p:cNvPr>
          <p:cNvSpPr/>
          <p:nvPr/>
        </p:nvSpPr>
        <p:spPr>
          <a:xfrm>
            <a:off x="7550346" y="2260845"/>
            <a:ext cx="2138309" cy="86409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Test-Runner</a:t>
            </a:r>
            <a:endParaRPr lang="ru-RU" dirty="0"/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73F5C499-BC16-4BDD-B6D7-1A9E1A7D64A1}"/>
              </a:ext>
            </a:extLst>
          </p:cNvPr>
          <p:cNvSpPr/>
          <p:nvPr/>
        </p:nvSpPr>
        <p:spPr>
          <a:xfrm>
            <a:off x="9879186" y="2260845"/>
            <a:ext cx="2323926" cy="86409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Docker Engine</a:t>
            </a:r>
            <a:endParaRPr lang="ru-RU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DD54D87-807A-4B50-8942-BA7D78A9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55" y="7987269"/>
            <a:ext cx="77584" cy="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B6426C6-91DA-4560-B0D1-D1E431D58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7656" y="2456682"/>
            <a:ext cx="472419" cy="47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28F12FC7-C173-463A-97E8-DE306003F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638" y="2478311"/>
            <a:ext cx="572219" cy="42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>
            <a:extLst>
              <a:ext uri="{FF2B5EF4-FFF2-40B4-BE49-F238E27FC236}">
                <a16:creationId xmlns:a16="http://schemas.microsoft.com/office/drawing/2014/main" id="{4E8666B6-0F01-4DCF-8DD2-442472B8A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714" y="2446570"/>
            <a:ext cx="548258" cy="54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754AA1DF-0CA9-4BF6-AD3D-842452797885}"/>
              </a:ext>
            </a:extLst>
          </p:cNvPr>
          <p:cNvCxnSpPr>
            <a:cxnSpLocks/>
          </p:cNvCxnSpPr>
          <p:nvPr/>
        </p:nvCxnSpPr>
        <p:spPr>
          <a:xfrm>
            <a:off x="621826" y="2091177"/>
            <a:ext cx="261702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A175413-3B7E-45C1-8394-F1C24AC40A21}"/>
              </a:ext>
            </a:extLst>
          </p:cNvPr>
          <p:cNvSpPr txBox="1"/>
          <p:nvPr/>
        </p:nvSpPr>
        <p:spPr>
          <a:xfrm>
            <a:off x="296305" y="1626178"/>
            <a:ext cx="3966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Отправляем программный код</a:t>
            </a:r>
          </a:p>
        </p:txBody>
      </p:sp>
      <p:sp>
        <p:nvSpPr>
          <p:cNvPr id="51" name="Прямоугольник: скругленные углы 50">
            <a:extLst>
              <a:ext uri="{FF2B5EF4-FFF2-40B4-BE49-F238E27FC236}">
                <a16:creationId xmlns:a16="http://schemas.microsoft.com/office/drawing/2014/main" id="{A94B0B1B-D4DA-4CEA-AC3A-00CB06E2F065}"/>
              </a:ext>
            </a:extLst>
          </p:cNvPr>
          <p:cNvSpPr/>
          <p:nvPr/>
        </p:nvSpPr>
        <p:spPr>
          <a:xfrm>
            <a:off x="8159602" y="4051234"/>
            <a:ext cx="1017665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C++</a:t>
            </a:r>
            <a:endParaRPr lang="ru-RU" dirty="0"/>
          </a:p>
        </p:txBody>
      </p:sp>
      <p:sp>
        <p:nvSpPr>
          <p:cNvPr id="53" name="Прямоугольник: скругленные углы 52">
            <a:extLst>
              <a:ext uri="{FF2B5EF4-FFF2-40B4-BE49-F238E27FC236}">
                <a16:creationId xmlns:a16="http://schemas.microsoft.com/office/drawing/2014/main" id="{27CC65AF-153A-4C68-A235-EFD5B3CEA984}"/>
              </a:ext>
            </a:extLst>
          </p:cNvPr>
          <p:cNvSpPr/>
          <p:nvPr/>
        </p:nvSpPr>
        <p:spPr>
          <a:xfrm>
            <a:off x="9411063" y="4051234"/>
            <a:ext cx="1017665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Java</a:t>
            </a:r>
            <a:endParaRPr lang="ru-RU" dirty="0"/>
          </a:p>
        </p:txBody>
      </p:sp>
      <p:sp>
        <p:nvSpPr>
          <p:cNvPr id="54" name="Прямоугольник: скругленные углы 53">
            <a:extLst>
              <a:ext uri="{FF2B5EF4-FFF2-40B4-BE49-F238E27FC236}">
                <a16:creationId xmlns:a16="http://schemas.microsoft.com/office/drawing/2014/main" id="{000F0776-CEDF-44F0-ACF1-4F0E37312103}"/>
              </a:ext>
            </a:extLst>
          </p:cNvPr>
          <p:cNvSpPr/>
          <p:nvPr/>
        </p:nvSpPr>
        <p:spPr>
          <a:xfrm>
            <a:off x="10662524" y="4051234"/>
            <a:ext cx="1017665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JS</a:t>
            </a:r>
            <a:endParaRPr lang="ru-RU" dirty="0"/>
          </a:p>
        </p:txBody>
      </p:sp>
      <p:sp>
        <p:nvSpPr>
          <p:cNvPr id="46" name="Левая фигурная скобка 45">
            <a:extLst>
              <a:ext uri="{FF2B5EF4-FFF2-40B4-BE49-F238E27FC236}">
                <a16:creationId xmlns:a16="http://schemas.microsoft.com/office/drawing/2014/main" id="{C9EC9B9D-2A9F-4CBD-93C2-E0041251CFFF}"/>
              </a:ext>
            </a:extLst>
          </p:cNvPr>
          <p:cNvSpPr/>
          <p:nvPr/>
        </p:nvSpPr>
        <p:spPr>
          <a:xfrm rot="5400000">
            <a:off x="9517018" y="1942731"/>
            <a:ext cx="923330" cy="3844674"/>
          </a:xfrm>
          <a:prstGeom prst="leftBrace">
            <a:avLst>
              <a:gd name="adj1" fmla="val 8333"/>
              <a:gd name="adj2" fmla="val 17317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B0D4EFD9-341E-425C-9E4B-A5A7A7EFF3D8}"/>
              </a:ext>
            </a:extLst>
          </p:cNvPr>
          <p:cNvCxnSpPr/>
          <p:nvPr/>
        </p:nvCxnSpPr>
        <p:spPr>
          <a:xfrm>
            <a:off x="3022824" y="3212976"/>
            <a:ext cx="0" cy="1512168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6F9525E0-BAAC-42D1-AE6D-DACEFD6837D7}"/>
              </a:ext>
            </a:extLst>
          </p:cNvPr>
          <p:cNvSpPr/>
          <p:nvPr/>
        </p:nvSpPr>
        <p:spPr>
          <a:xfrm>
            <a:off x="2159471" y="4797152"/>
            <a:ext cx="1703979" cy="86409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RDBMS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AB8977-D837-402B-B8C4-E0F5A9765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317" y="4897790"/>
            <a:ext cx="715659" cy="71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60B557-97B9-4ED2-9682-D0C2F417F1C5}"/>
              </a:ext>
            </a:extLst>
          </p:cNvPr>
          <p:cNvSpPr txBox="1"/>
          <p:nvPr/>
        </p:nvSpPr>
        <p:spPr>
          <a:xfrm>
            <a:off x="5389500" y="4237644"/>
            <a:ext cx="2495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Кастомные</a:t>
            </a:r>
            <a:r>
              <a:rPr lang="ru-RU" dirty="0"/>
              <a:t> образы с предустановленными библиотеками</a:t>
            </a:r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D3C3428-24D6-4B9A-B944-6A15F0796BAC}"/>
              </a:ext>
            </a:extLst>
          </p:cNvPr>
          <p:cNvCxnSpPr>
            <a:cxnSpLocks/>
          </p:cNvCxnSpPr>
          <p:nvPr/>
        </p:nvCxnSpPr>
        <p:spPr>
          <a:xfrm flipV="1">
            <a:off x="7867888" y="1941206"/>
            <a:ext cx="3659741" cy="191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F8C7A27A-CCD2-4DE9-969E-BF71850C0937}"/>
              </a:ext>
            </a:extLst>
          </p:cNvPr>
          <p:cNvSpPr/>
          <p:nvPr/>
        </p:nvSpPr>
        <p:spPr>
          <a:xfrm>
            <a:off x="4928918" y="2270225"/>
            <a:ext cx="1628258" cy="86409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Kafka</a:t>
            </a:r>
            <a:endParaRPr lang="ru-RU" dirty="0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717B1F07-38B3-4FFD-9F76-447278673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147" y="2417274"/>
            <a:ext cx="812706" cy="60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4BA68BC-DB48-46D6-8ED4-45D101EC4C6A}"/>
              </a:ext>
            </a:extLst>
          </p:cNvPr>
          <p:cNvCxnSpPr>
            <a:cxnSpLocks/>
            <a:stCxn id="10" idx="3"/>
            <a:endCxn id="29" idx="1"/>
          </p:cNvCxnSpPr>
          <p:nvPr/>
        </p:nvCxnSpPr>
        <p:spPr>
          <a:xfrm>
            <a:off x="3861841" y="2692893"/>
            <a:ext cx="1067077" cy="938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ECE3C30D-973B-4880-9427-C8EA9CAD11DA}"/>
              </a:ext>
            </a:extLst>
          </p:cNvPr>
          <p:cNvCxnSpPr>
            <a:cxnSpLocks/>
            <a:stCxn id="29" idx="3"/>
            <a:endCxn id="33" idx="1"/>
          </p:cNvCxnSpPr>
          <p:nvPr/>
        </p:nvCxnSpPr>
        <p:spPr>
          <a:xfrm flipV="1">
            <a:off x="6557176" y="2692893"/>
            <a:ext cx="993170" cy="938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Правая фигурная скобка 30">
            <a:extLst>
              <a:ext uri="{FF2B5EF4-FFF2-40B4-BE49-F238E27FC236}">
                <a16:creationId xmlns:a16="http://schemas.microsoft.com/office/drawing/2014/main" id="{DFD2195F-1893-4613-A5DD-D536090BBAC7}"/>
              </a:ext>
            </a:extLst>
          </p:cNvPr>
          <p:cNvSpPr/>
          <p:nvPr/>
        </p:nvSpPr>
        <p:spPr>
          <a:xfrm rot="5400000">
            <a:off x="9731960" y="3242272"/>
            <a:ext cx="430519" cy="3844674"/>
          </a:xfrm>
          <a:prstGeom prst="rightBrace">
            <a:avLst>
              <a:gd name="adj1" fmla="val 8333"/>
              <a:gd name="adj2" fmla="val 48988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Прямоугольник: скругленные углы 54">
            <a:extLst>
              <a:ext uri="{FF2B5EF4-FFF2-40B4-BE49-F238E27FC236}">
                <a16:creationId xmlns:a16="http://schemas.microsoft.com/office/drawing/2014/main" id="{7CC449F9-750C-4BC0-9ECB-5E863CBE9057}"/>
              </a:ext>
            </a:extLst>
          </p:cNvPr>
          <p:cNvSpPr/>
          <p:nvPr/>
        </p:nvSpPr>
        <p:spPr>
          <a:xfrm>
            <a:off x="9150358" y="5627843"/>
            <a:ext cx="1703979" cy="86409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junit.xml</a:t>
            </a:r>
            <a:endParaRPr lang="ru-RU" dirty="0"/>
          </a:p>
        </p:txBody>
      </p:sp>
      <p:pic>
        <p:nvPicPr>
          <p:cNvPr id="37" name="Picture 8">
            <a:extLst>
              <a:ext uri="{FF2B5EF4-FFF2-40B4-BE49-F238E27FC236}">
                <a16:creationId xmlns:a16="http://schemas.microsoft.com/office/drawing/2014/main" id="{55DCADDA-75EE-485E-BB8F-C7B4965FD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684" y="5805323"/>
            <a:ext cx="573016" cy="57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192C6DD-237A-4CA4-B24C-3D9BBD0018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7" t="35039" r="45800" b="34315"/>
          <a:stretch/>
        </p:blipFill>
        <p:spPr bwMode="auto">
          <a:xfrm>
            <a:off x="9355475" y="5991777"/>
            <a:ext cx="329433" cy="25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4ECA6E5-9163-46C6-A0E2-1FAA60FB2CA3}"/>
              </a:ext>
            </a:extLst>
          </p:cNvPr>
          <p:cNvSpPr txBox="1"/>
          <p:nvPr/>
        </p:nvSpPr>
        <p:spPr>
          <a:xfrm>
            <a:off x="5380506" y="5627843"/>
            <a:ext cx="3016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Файл с результатами тестов в универсальном* формате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933FA60-3962-49C2-AAAB-5DDFAB56CFFD}"/>
              </a:ext>
            </a:extLst>
          </p:cNvPr>
          <p:cNvSpPr txBox="1"/>
          <p:nvPr/>
        </p:nvSpPr>
        <p:spPr>
          <a:xfrm>
            <a:off x="8549609" y="1290810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Копируем в контейнер проект с задачей</a:t>
            </a:r>
          </a:p>
        </p:txBody>
      </p:sp>
    </p:spTree>
    <p:extLst>
      <p:ext uri="{BB962C8B-B14F-4D97-AF65-F5344CB8AC3E}">
        <p14:creationId xmlns:p14="http://schemas.microsoft.com/office/powerpoint/2010/main" val="15715704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</TotalTime>
  <Words>1219</Words>
  <Application>Microsoft Office PowerPoint</Application>
  <PresentationFormat>Широкоэкранный</PresentationFormat>
  <Paragraphs>218</Paragraphs>
  <Slides>27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6" baseType="lpstr">
      <vt:lpstr>Arial</vt:lpstr>
      <vt:lpstr>Calibri</vt:lpstr>
      <vt:lpstr>Calibri Light</vt:lpstr>
      <vt:lpstr>Consolas</vt:lpstr>
      <vt:lpstr>JetBrains Mono</vt:lpstr>
      <vt:lpstr>SB Sans Display Light</vt:lpstr>
      <vt:lpstr>SB Sans Display Regular</vt:lpstr>
      <vt:lpstr>Söhne</vt:lpstr>
      <vt:lpstr>Тема Office</vt:lpstr>
      <vt:lpstr>Презентация PowerPoint</vt:lpstr>
      <vt:lpstr>Актуальность выбранной темы</vt:lpstr>
      <vt:lpstr>Цели и задачи</vt:lpstr>
      <vt:lpstr>Обзор существующих аналогов</vt:lpstr>
      <vt:lpstr>Выбор средств разработки</vt:lpstr>
      <vt:lpstr>Презентация PowerPoint</vt:lpstr>
      <vt:lpstr>Презентация PowerPoint</vt:lpstr>
      <vt:lpstr>Презентация PowerPoint</vt:lpstr>
      <vt:lpstr>Презентация PowerPoint</vt:lpstr>
      <vt:lpstr>База данных очень простая</vt:lpstr>
      <vt:lpstr>Пример junit.xml</vt:lpstr>
      <vt:lpstr>Как добавить новый язык?</vt:lpstr>
      <vt:lpstr>Презентация PowerPoint</vt:lpstr>
      <vt:lpstr>Презентация PowerPoint</vt:lpstr>
      <vt:lpstr>Презентация PowerPoint</vt:lpstr>
      <vt:lpstr>Презентация PowerPoint</vt:lpstr>
      <vt:lpstr>Хочу сделать отдельно выделить плюсы применения ГИТ</vt:lpstr>
      <vt:lpstr>Хочу слайд с возможностями горизонтального масштабирования</vt:lpstr>
      <vt:lpstr>Презентация PowerPoint</vt:lpstr>
      <vt:lpstr>Демонстрация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Онлайн-платформа с алгоритмическими задачами по программированию «SupremeCode»</dc:title>
  <dc:creator>Danil</dc:creator>
  <cp:lastModifiedBy>Danil</cp:lastModifiedBy>
  <cp:revision>47</cp:revision>
  <dcterms:created xsi:type="dcterms:W3CDTF">2024-05-26T17:31:02Z</dcterms:created>
  <dcterms:modified xsi:type="dcterms:W3CDTF">2024-05-27T19:28:37Z</dcterms:modified>
</cp:coreProperties>
</file>